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293" r:id="rId10"/>
    <p:sldId id="290" r:id="rId11"/>
    <p:sldId id="305" r:id="rId12"/>
    <p:sldId id="289" r:id="rId13"/>
    <p:sldId id="313" r:id="rId14"/>
    <p:sldId id="263" r:id="rId15"/>
    <p:sldId id="266" r:id="rId16"/>
    <p:sldId id="304" r:id="rId17"/>
    <p:sldId id="267" r:id="rId18"/>
    <p:sldId id="270" r:id="rId19"/>
    <p:sldId id="314" r:id="rId20"/>
    <p:sldId id="268" r:id="rId21"/>
    <p:sldId id="272" r:id="rId22"/>
    <p:sldId id="275" r:id="rId23"/>
    <p:sldId id="273" r:id="rId24"/>
    <p:sldId id="292" r:id="rId25"/>
    <p:sldId id="285" r:id="rId26"/>
    <p:sldId id="319" r:id="rId27"/>
    <p:sldId id="318" r:id="rId28"/>
    <p:sldId id="286" r:id="rId29"/>
    <p:sldId id="320" r:id="rId30"/>
    <p:sldId id="325" r:id="rId31"/>
    <p:sldId id="323" r:id="rId32"/>
    <p:sldId id="281" r:id="rId33"/>
    <p:sldId id="287" r:id="rId34"/>
    <p:sldId id="288" r:id="rId3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18.12.22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18.12.22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18.12.22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18.12.22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18.12.22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18.12.22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18.12.22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18.12.22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18.12.22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18.12.22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18.12.22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18.12.22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18.12.22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10-13-flow-models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huggingface.co/CompVis/stable-diffus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beta.dreamstudio.ai/dream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6.2661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12.10752" TargetMode="External"/><Relationship Id="rId4" Type="http://schemas.openxmlformats.org/officeDocument/2006/relationships/hyperlink" Target="https://arxiv.org/abs/1908.09257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Autoencoders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DE" dirty="0"/>
              <a:t>Autoencoder Architecture for Generative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2" y="6077247"/>
            <a:ext cx="37666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4388283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11267656" y="65645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D7B0-4399-A96B-D998-08CA7C3B8075}"/>
              </a:ext>
            </a:extLst>
          </p:cNvPr>
          <p:cNvSpPr txBox="1"/>
          <p:nvPr/>
        </p:nvSpPr>
        <p:spPr>
          <a:xfrm>
            <a:off x="8011289" y="4567601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</a:t>
            </a:r>
            <a:r>
              <a:rPr lang="en-DE" sz="2400" dirty="0">
                <a:solidFill>
                  <a:srgbClr val="0070C0"/>
                </a:solidFill>
              </a:rPr>
              <a:t>ncoder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48332-4F45-3D57-88A9-BBCF25F66465}"/>
              </a:ext>
            </a:extLst>
          </p:cNvPr>
          <p:cNvSpPr txBox="1"/>
          <p:nvPr/>
        </p:nvSpPr>
        <p:spPr>
          <a:xfrm>
            <a:off x="10908249" y="4577359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DE" sz="2400" dirty="0">
                <a:solidFill>
                  <a:srgbClr val="FF0000"/>
                </a:solidFill>
              </a:rPr>
              <a:t>ecoder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A74B-4958-EC12-89B4-F4F224448A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36955" y="5398598"/>
            <a:ext cx="385506" cy="308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D7B0-4D56-DB8B-B1FE-FFED34636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204650" y="5408356"/>
            <a:ext cx="1329265" cy="635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e</a:t>
                </a:r>
                <a:r>
                  <a:rPr lang="en-DE" sz="2400" dirty="0"/>
                  <a:t>ncoder: find 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unfortunately, generally intractable (integral over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 expensive)</a:t>
                </a:r>
              </a:p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 approximate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VAE: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expressed by neural network with weights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a</a:t>
                </a:r>
                <a:r>
                  <a:rPr lang="en-DE" sz="2400" dirty="0"/>
                  <a:t>mortized inference: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learned in training,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400" dirty="0"/>
                  <a:t> inferred from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/>
                  <a:t> in prediction (sharing variational parameters across all data points)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956" t="-1744" r="-14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ecoder:</a:t>
                </a:r>
                <a:r>
                  <a:rPr lang="en-GB" sz="2400" dirty="0"/>
                  <a:t> g</a:t>
                </a:r>
                <a:r>
                  <a:rPr lang="en-DE" sz="2400" dirty="0"/>
                  <a:t>enerate new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DE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(from Gaussian)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g</a:t>
                </a:r>
                <a:r>
                  <a:rPr lang="en-DE" sz="2400" dirty="0"/>
                  <a:t>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(similar to real data)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maximize:</a:t>
                </a:r>
                <a:r>
                  <a:rPr lang="en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DE" sz="2400" dirty="0"/>
                  <a:t>(expensive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use only likely codes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 given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>
                    <a:sym typeface="Wingdings" pitchFamily="2" charset="2"/>
                  </a:rPr>
                  <a:t>: need for </a:t>
                </a:r>
                <a:r>
                  <a:rPr lang="en-DE" sz="2400" dirty="0"/>
                  <a:t>encoder)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  <a:blipFill>
                <a:blip r:embed="rId5"/>
                <a:stretch>
                  <a:fillRect l="-1595" t="-1744" r="-2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DFFD573-D3FB-C408-3E6E-84682C4D0E48}"/>
              </a:ext>
            </a:extLst>
          </p:cNvPr>
          <p:cNvCxnSpPr/>
          <p:nvPr/>
        </p:nvCxnSpPr>
        <p:spPr>
          <a:xfrm>
            <a:off x="4456386" y="2722179"/>
            <a:ext cx="1891862" cy="9564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/>
              <p:nvPr/>
            </p:nvSpPr>
            <p:spPr>
              <a:xfrm>
                <a:off x="693683" y="6176963"/>
                <a:ext cx="3471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VAE: n</a:t>
                </a:r>
                <a:r>
                  <a:rPr lang="en-DE" sz="2400" dirty="0"/>
                  <a:t>etwork weights </a:t>
                </a:r>
                <a14:m>
                  <m:oMath xmlns:m="http://schemas.openxmlformats.org/officeDocument/2006/math">
                    <m:r>
                      <a:rPr lang="en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83" y="6176963"/>
                <a:ext cx="3471912" cy="461665"/>
              </a:xfrm>
              <a:prstGeom prst="rect">
                <a:avLst/>
              </a:prstGeom>
              <a:blipFill>
                <a:blip r:embed="rId6"/>
                <a:stretch>
                  <a:fillRect l="-2555" t="-8108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47CC6C-1FC6-158E-2A18-18D45119C75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1797269" y="5707119"/>
            <a:ext cx="632370" cy="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VAE Loss: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VAE l</a:t>
                </a:r>
                <a:r>
                  <a:rPr lang="en-DE" sz="2400" dirty="0"/>
                  <a:t>oss function to be minimized according to network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orresponds to maximizing evidence lower bound (ELBO), i.e., maximizing lower bound of probability to generate real data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DE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2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/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m</a:t>
                </a:r>
                <a:r>
                  <a:rPr lang="en-DE" sz="2400" dirty="0"/>
                  <a:t>inimize difference of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400" dirty="0"/>
                  <a:t> to exact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blipFill>
                <a:blip r:embed="rId3"/>
                <a:stretch>
                  <a:fillRect l="-1832" t="-5714" r="-3141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58D99D-76B7-E780-FC50-2111191DCDC1}"/>
              </a:ext>
            </a:extLst>
          </p:cNvPr>
          <p:cNvSpPr txBox="1"/>
          <p:nvPr/>
        </p:nvSpPr>
        <p:spPr>
          <a:xfrm>
            <a:off x="838199" y="2967335"/>
            <a:ext cx="46797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</a:t>
            </a:r>
            <a:r>
              <a:rPr lang="en-DE" sz="2400" dirty="0"/>
              <a:t>aximize likelihood of observed data (minimize reconstruction error)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142BD8-9A8A-495E-1B7A-D4BAAF6CB0D6}"/>
              </a:ext>
            </a:extLst>
          </p:cNvPr>
          <p:cNvCxnSpPr/>
          <p:nvPr/>
        </p:nvCxnSpPr>
        <p:spPr>
          <a:xfrm flipH="1" flipV="1">
            <a:off x="6684579" y="2690648"/>
            <a:ext cx="231228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1347B-A8D5-F3C9-58E2-D35B743E3799}"/>
              </a:ext>
            </a:extLst>
          </p:cNvPr>
          <p:cNvCxnSpPr>
            <a:cxnSpLocks/>
          </p:cNvCxnSpPr>
          <p:nvPr/>
        </p:nvCxnSpPr>
        <p:spPr>
          <a:xfrm flipV="1">
            <a:off x="4498428" y="2690648"/>
            <a:ext cx="462455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3570F-501F-143A-5CFF-7CD364B4A338}"/>
              </a:ext>
            </a:extLst>
          </p:cNvPr>
          <p:cNvSpPr txBox="1"/>
          <p:nvPr/>
        </p:nvSpPr>
        <p:spPr>
          <a:xfrm>
            <a:off x="6392168" y="3966419"/>
            <a:ext cx="4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an be interpreted as regularizer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0EC67-9CA1-B209-1477-6BFD4B40408B}"/>
              </a:ext>
            </a:extLst>
          </p:cNvPr>
          <p:cNvSpPr txBox="1"/>
          <p:nvPr/>
        </p:nvSpPr>
        <p:spPr>
          <a:xfrm>
            <a:off x="5478488" y="6293601"/>
            <a:ext cx="182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non-negative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DE0819-04E7-F8F2-7A44-02C5A6ADAEBF}"/>
              </a:ext>
            </a:extLst>
          </p:cNvPr>
          <p:cNvSpPr/>
          <p:nvPr/>
        </p:nvSpPr>
        <p:spPr>
          <a:xfrm rot="16200000">
            <a:off x="6269806" y="4637919"/>
            <a:ext cx="230834" cy="320602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11441-1A39-5BC1-7FC3-40220884BE0D}"/>
              </a:ext>
            </a:extLst>
          </p:cNvPr>
          <p:cNvSpPr txBox="1"/>
          <p:nvPr/>
        </p:nvSpPr>
        <p:spPr>
          <a:xfrm>
            <a:off x="5694453" y="3152000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gradient descent according to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 err="1"/>
                  <a:t>i</a:t>
                </a:r>
                <a:r>
                  <a:rPr lang="en-DE" sz="2600" dirty="0"/>
                  <a:t>ssue: not readily possible for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DE" sz="2600" dirty="0"/>
                  <a:t> (expecatation over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/>
                  <a:t>, which is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r</a:t>
                </a:r>
                <a:r>
                  <a:rPr lang="en-DE" sz="2600" dirty="0">
                    <a:sym typeface="Wingdings" pitchFamily="2" charset="2"/>
                  </a:rPr>
                  <a:t>eparametrization to t</a:t>
                </a:r>
                <a:r>
                  <a:rPr lang="en-GB" sz="2600" dirty="0">
                    <a:sym typeface="Wingdings" pitchFamily="2" charset="2"/>
                  </a:rPr>
                  <a:t>he</a:t>
                </a:r>
                <a:r>
                  <a:rPr lang="en-DE" sz="2600" dirty="0">
                    <a:sym typeface="Wingdings" pitchFamily="2" charset="2"/>
                  </a:rPr>
                  <a:t> rescue: express randomness in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 by independent auxiliary variable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𝜺</m:t>
                    </m:r>
                  </m:oMath>
                </a14:m>
                <a:endParaRPr lang="en-DE" sz="2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  <a:blipFill>
                <a:blip r:embed="rId2"/>
                <a:stretch>
                  <a:fillRect l="-1957" t="-2326" r="-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773663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dirty="0"/>
                  <a:t> as multivariate Gaussian with diagonal covariance structure</a:t>
                </a:r>
              </a:p>
              <a:p>
                <a:pPr marL="0" indent="0">
                  <a:buNone/>
                </a:pP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learn mean and variance</a:t>
                </a:r>
                <a:endParaRPr lang="en-D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773663" cy="4351338"/>
              </a:xfrm>
              <a:blipFill>
                <a:blip r:embed="rId2"/>
                <a:stretch>
                  <a:fillRect l="-3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863" y="1857801"/>
            <a:ext cx="7580137" cy="31423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10872738" y="50192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Indirect Training via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two neural networks playing a z</a:t>
            </a:r>
            <a:r>
              <a:rPr lang="en-DE" dirty="0"/>
              <a:t>ero-sum game:</a:t>
            </a:r>
          </a:p>
          <a:p>
            <a:r>
              <a:rPr lang="en-GB" dirty="0"/>
              <a:t>t</a:t>
            </a:r>
            <a:r>
              <a:rPr lang="en-DE" dirty="0"/>
              <a:t>he generator network G generating new (fake) samples</a:t>
            </a:r>
          </a:p>
          <a:p>
            <a:r>
              <a:rPr lang="en-GB" dirty="0"/>
              <a:t>t</a:t>
            </a:r>
            <a:r>
              <a:rPr lang="en-DE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dea: G not trained directly to minimize reconstruction error of real samples, but to fool D </a:t>
            </a:r>
            <a:r>
              <a:rPr lang="en-DE" dirty="0">
                <a:sym typeface="Wingdings" pitchFamily="2" charset="2"/>
              </a:rPr>
              <a:t> self-supervised approach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89" y="2614393"/>
            <a:ext cx="5480211" cy="31047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1" y="559607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06558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ommon loss for generator and discriminator: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r>
                  <a:rPr lang="en-DE" sz="2400" dirty="0"/>
                  <a:t>G trying to minimize</a:t>
                </a:r>
              </a:p>
              <a:p>
                <a:r>
                  <a:rPr lang="en-DE" sz="2400" dirty="0"/>
                  <a:t>D trying to maximize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ecomposition into latent space and noise (reparametrization trick)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065580" cy="4351338"/>
              </a:xfrm>
              <a:blipFill>
                <a:blip r:embed="rId4"/>
                <a:stretch>
                  <a:fillRect l="-1254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Issues in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1E4CB-AA26-889E-F8CB-E819FADE4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…</a:t>
            </a:r>
          </a:p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…potentially unstable training and less diversity in generation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2BEA5-E2CA-F3AB-A57E-1AD204413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772" y="2956652"/>
            <a:ext cx="7015655" cy="2089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11585909" y="50459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… specialized architectures to construct reversible transform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E0269-7FAD-DADB-8882-400C8BE6B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inspired by non-equilibrium thermodynamics</a:t>
            </a:r>
            <a:endParaRPr lang="en-GB" dirty="0">
              <a:solidFill>
                <a:srgbClr val="1F1F1F"/>
              </a:solidFill>
              <a:latin typeface="-apple-system"/>
            </a:endParaRPr>
          </a:p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Markov chain of diffusion steps to slowly add random noise to data</a:t>
            </a:r>
          </a:p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…chain of denoising autoencoders…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BDFEA-082B-EBA1-7EF3-BC83E4646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5323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</a:t>
            </a:r>
            <a:r>
              <a:rPr lang="en-DE" sz="2600" dirty="0"/>
              <a:t>oal: avoid overfitting and improve robustness of plain autoencoder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…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…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 to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009" y="2492176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551041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8AE29-C43F-558E-B4D7-5C38A8F1A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then learn to reverse the diffusion process to construct desired data samples from the noise</a:t>
            </a:r>
            <a:endParaRPr lang="en-GB" dirty="0">
              <a:solidFill>
                <a:srgbClr val="1F1F1F"/>
              </a:solidFill>
              <a:latin typeface="-apple-system"/>
            </a:endParaRPr>
          </a:p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Unlike VAE or flow models, diffusion models are learned with a fixed procedure and the latent variable has high dimensionality (same as the original data).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6AEB-33FF-554F-A4BD-3BA42461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3B06B-EBFF-6687-2F4E-F25994BCE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98AEB-5FC3-9A46-793A-E8EDEC66F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1F04568-AB1D-B8C2-B430-2D9F2372D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97" y="2785538"/>
            <a:ext cx="7391703" cy="2608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B21547-8F60-5457-5618-D98E63BE7D67}"/>
              </a:ext>
            </a:extLst>
          </p:cNvPr>
          <p:cNvSpPr txBox="1"/>
          <p:nvPr/>
        </p:nvSpPr>
        <p:spPr>
          <a:xfrm>
            <a:off x="11585909" y="50459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36060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Latent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… idea: add noise to latent representation rather than raw data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… speedup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Conditioned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3155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02A28-8197-CC64-2D39-F46995255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discussed s</a:t>
            </a:r>
            <a:r>
              <a:rPr lang="en-DE" dirty="0"/>
              <a:t>o far, generative methods give no control over what kind of data is generated (limited usability)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n</a:t>
            </a:r>
            <a:r>
              <a:rPr lang="en-DE" dirty="0">
                <a:sym typeface="Wingdings" pitchFamily="2" charset="2"/>
              </a:rPr>
              <a:t>eed for conditional approach (</a:t>
            </a:r>
            <a:r>
              <a:rPr lang="en-DE" dirty="0"/>
              <a:t>e.g., conditioning on describing text)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/>
              <a:t>…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ext-to-image:</a:t>
            </a:r>
            <a:br>
              <a:rPr lang="en-DE" dirty="0">
                <a:hlinkClick r:id="rId2"/>
              </a:rPr>
            </a:br>
            <a:r>
              <a:rPr lang="en-DE" dirty="0">
                <a:hlinkClick r:id="rId3"/>
              </a:rPr>
              <a:t>DALL-E 2</a:t>
            </a:r>
            <a:r>
              <a:rPr lang="en-DE" dirty="0"/>
              <a:t>, </a:t>
            </a:r>
            <a:r>
              <a:rPr lang="en-DE" dirty="0">
                <a:hlinkClick r:id="rId2"/>
              </a:rPr>
              <a:t>Stable Diffusion</a:t>
            </a:r>
            <a:endParaRPr lang="en-DE" dirty="0">
              <a:hlinkClick r:id="rId3"/>
            </a:endParaRPr>
          </a:p>
          <a:p>
            <a:pPr marL="0" indent="0">
              <a:buNone/>
            </a:pPr>
            <a:endParaRPr lang="en-DE" dirty="0">
              <a:hlinkClick r:id="rId4"/>
            </a:endParaRPr>
          </a:p>
          <a:p>
            <a:pPr marL="0" indent="0">
              <a:buNone/>
            </a:pPr>
            <a:r>
              <a:rPr lang="en-GB" dirty="0"/>
              <a:t>w</a:t>
            </a:r>
            <a:r>
              <a:rPr lang="en-DE" dirty="0"/>
              <a:t>eb app for Stable Diffusion:</a:t>
            </a:r>
            <a:endParaRPr lang="en-DE" dirty="0">
              <a:hlinkClick r:id="rId4"/>
            </a:endParaRPr>
          </a:p>
          <a:p>
            <a:pPr marL="0" indent="0">
              <a:buNone/>
            </a:pPr>
            <a:r>
              <a:rPr lang="en-DE" dirty="0">
                <a:hlinkClick r:id="rId4"/>
              </a:rPr>
              <a:t>DreamStudio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757" y="1006229"/>
            <a:ext cx="5608119" cy="526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GAN</a:t>
            </a:r>
            <a:endParaRPr lang="en-GB" dirty="0"/>
          </a:p>
          <a:p>
            <a:r>
              <a:rPr lang="en-GB" dirty="0">
                <a:hlinkClick r:id="rId4"/>
              </a:rPr>
              <a:t>normalizing flows</a:t>
            </a:r>
            <a:endParaRPr lang="en-GB" dirty="0"/>
          </a:p>
          <a:p>
            <a:r>
              <a:rPr lang="en-GB" dirty="0">
                <a:hlinkClick r:id="rId5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381" y="253245"/>
            <a:ext cx="4267200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1534" y="1715562"/>
            <a:ext cx="4914894" cy="4755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almost impossible to foresee</a:t>
            </a: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one idea: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or consciousness might also occur as emergent capabilities</a:t>
            </a: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generates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636" t="-1744" r="-1227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554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9426292" y="64954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5090</TotalTime>
  <Words>1282</Words>
  <Application>Microsoft Macintosh PowerPoint</Application>
  <PresentationFormat>Widescreen</PresentationFormat>
  <Paragraphs>233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-apple-system</vt:lpstr>
      <vt:lpstr>Arial</vt:lpstr>
      <vt:lpstr>Calibri</vt:lpstr>
      <vt:lpstr>Calibri Light</vt:lpstr>
      <vt:lpstr>Cambria Math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Different Types of Generative Models</vt:lpstr>
      <vt:lpstr>Variational Autoencoders (VAE)</vt:lpstr>
      <vt:lpstr>Recap: Autoencoder</vt:lpstr>
      <vt:lpstr>Autoencoder Architecture for Generative Tasks </vt:lpstr>
      <vt:lpstr>Encoder and Decoder Networks</vt:lpstr>
      <vt:lpstr>VAE Loss: ELBO</vt:lpstr>
      <vt:lpstr>Reparameterization Trick</vt:lpstr>
      <vt:lpstr>PowerPoint Presentation</vt:lpstr>
      <vt:lpstr>Generative Adversarial Networks (GAN)</vt:lpstr>
      <vt:lpstr>Indirect Training via Discriminator</vt:lpstr>
      <vt:lpstr>Formulation</vt:lpstr>
      <vt:lpstr>Issues in GANs</vt:lpstr>
      <vt:lpstr>Flow-Based Methods</vt:lpstr>
      <vt:lpstr>PowerPoint Presentation</vt:lpstr>
      <vt:lpstr>PowerPoint Presentation</vt:lpstr>
      <vt:lpstr>Diffusion Models</vt:lpstr>
      <vt:lpstr>PowerPoint Presentation</vt:lpstr>
      <vt:lpstr>Denoising Autoencoder</vt:lpstr>
      <vt:lpstr>PowerPoint Presentation</vt:lpstr>
      <vt:lpstr>PowerPoint Presentation</vt:lpstr>
      <vt:lpstr>Latent Diffusion Model</vt:lpstr>
      <vt:lpstr>Conditioned Generation</vt:lpstr>
      <vt:lpstr>PowerPoint Presentation</vt:lpstr>
      <vt:lpstr>Applications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vs Discriminative Models</dc:title>
  <dc:creator>Felix Wick</dc:creator>
  <cp:lastModifiedBy>Felix Wick</cp:lastModifiedBy>
  <cp:revision>106</cp:revision>
  <dcterms:created xsi:type="dcterms:W3CDTF">2022-07-19T12:00:00Z</dcterms:created>
  <dcterms:modified xsi:type="dcterms:W3CDTF">2022-12-19T11:11:29Z</dcterms:modified>
</cp:coreProperties>
</file>